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5"/>
  </p:notesMasterIdLst>
  <p:sldIdLst>
    <p:sldId id="259" r:id="rId2"/>
    <p:sldId id="273" r:id="rId3"/>
    <p:sldId id="292" r:id="rId4"/>
    <p:sldId id="308" r:id="rId5"/>
    <p:sldId id="276" r:id="rId6"/>
    <p:sldId id="307" r:id="rId7"/>
    <p:sldId id="311" r:id="rId8"/>
    <p:sldId id="296" r:id="rId9"/>
    <p:sldId id="312" r:id="rId10"/>
    <p:sldId id="313" r:id="rId11"/>
    <p:sldId id="309" r:id="rId12"/>
    <p:sldId id="295" r:id="rId13"/>
    <p:sldId id="306" r:id="rId1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9B1E6"/>
    <a:srgbClr val="F35BCB"/>
    <a:srgbClr val="FFD6C1"/>
    <a:srgbClr val="FFD629"/>
    <a:srgbClr val="FDE1DF"/>
    <a:srgbClr val="FBB4AF"/>
    <a:srgbClr val="FF696D"/>
    <a:srgbClr val="888888"/>
    <a:srgbClr val="FFE5FF"/>
    <a:srgbClr val="EBF2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1" autoAdjust="0"/>
    <p:restoredTop sz="94728" autoAdjust="0"/>
  </p:normalViewPr>
  <p:slideViewPr>
    <p:cSldViewPr>
      <p:cViewPr varScale="1">
        <p:scale>
          <a:sx n="88" d="100"/>
          <a:sy n="88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P31_NaumovaIM\&#1056;&#1072;&#1073;&#1086;&#1095;&#1080;&#1081;%20&#1089;&#1090;&#1086;&#1083;\&#1051;&#1080;&#1089;&#1090;%20Microsoft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0902076119982593"/>
          <c:y val="0.25534157820848191"/>
          <c:w val="0.81388888888888944"/>
          <c:h val="0.64767096821230674"/>
        </c:manualLayout>
      </c:layout>
      <c:pie3DChart>
        <c:varyColors val="1"/>
        <c:ser>
          <c:idx val="0"/>
          <c:order val="0"/>
          <c:explosion val="61"/>
          <c:dPt>
            <c:idx val="1"/>
            <c:spPr>
              <a:gradFill rotWithShape="1">
                <a:gsLst>
                  <a:gs pos="0">
                    <a:schemeClr val="accent5">
                      <a:lumMod val="95000"/>
                    </a:schemeClr>
                  </a:gs>
                  <a:gs pos="100000">
                    <a:schemeClr val="accent5">
                      <a:shade val="82000"/>
                      <a:satMod val="125000"/>
                      <a:lumMod val="7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reflection blurRad="38100" stA="26000" endPos="23000" dist="25400" dir="5400000" sy="-100000" rotWithShape="0"/>
              </a:effectLst>
              <a:scene3d>
                <a:camera prst="orthographicFront">
                  <a:rot lat="0" lon="0" rev="0"/>
                </a:camera>
                <a:lightRig rig="balanced" dir="tr"/>
              </a:scene3d>
              <a:sp3d contourW="14605" prstMaterial="plastic">
                <a:bevelT w="50800"/>
                <a:contourClr>
                  <a:schemeClr val="accent5">
                    <a:shade val="30000"/>
                    <a:satMod val="120000"/>
                  </a:schemeClr>
                </a:contourClr>
              </a:sp3d>
            </c:spPr>
          </c:dPt>
          <c:dPt>
            <c:idx val="2"/>
            <c:spPr>
              <a:gradFill rotWithShape="1">
                <a:gsLst>
                  <a:gs pos="0">
                    <a:schemeClr val="accent6">
                      <a:lumMod val="95000"/>
                    </a:schemeClr>
                  </a:gs>
                  <a:gs pos="100000">
                    <a:schemeClr val="accent6">
                      <a:shade val="82000"/>
                      <a:satMod val="125000"/>
                      <a:lumMod val="7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reflection blurRad="38100" stA="26000" endPos="23000" dist="25400" dir="5400000" sy="-100000" rotWithShape="0"/>
              </a:effectLst>
              <a:scene3d>
                <a:camera prst="orthographicFront">
                  <a:rot lat="0" lon="0" rev="0"/>
                </a:camera>
                <a:lightRig rig="balanced" dir="tr"/>
              </a:scene3d>
              <a:sp3d contourW="14605" prstMaterial="plastic">
                <a:bevelT w="50800"/>
                <a:contourClr>
                  <a:schemeClr val="accent6">
                    <a:shade val="30000"/>
                    <a:satMod val="120000"/>
                  </a:schemeClr>
                </a:contourClr>
              </a:sp3d>
            </c:spPr>
          </c:dPt>
          <c:dPt>
            <c:idx val="3"/>
            <c:explosion val="72"/>
            <c:spPr>
              <a:gradFill rotWithShape="1">
                <a:gsLst>
                  <a:gs pos="0">
                    <a:schemeClr val="accent3">
                      <a:lumMod val="95000"/>
                    </a:schemeClr>
                  </a:gs>
                  <a:gs pos="100000">
                    <a:schemeClr val="accent3">
                      <a:shade val="82000"/>
                      <a:satMod val="125000"/>
                      <a:lumMod val="74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/>
                </a:solidFill>
                <a:prstDash val="solid"/>
              </a:ln>
              <a:effectLst>
                <a:outerShdw blurRad="40005" dist="22984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r"/>
              </a:scene3d>
              <a:sp3d prstMaterial="matte">
                <a:bevelT w="19050" h="38100"/>
              </a:sp3d>
            </c:spPr>
          </c:dPt>
          <c:dLbls>
            <c:dLbl>
              <c:idx val="0"/>
              <c:layout>
                <c:manualLayout>
                  <c:x val="-5.7238798135579277E-2"/>
                  <c:y val="-0.25385209724172081"/>
                </c:manualLayout>
              </c:layout>
              <c:tx>
                <c:rich>
                  <a:bodyPr/>
                  <a:lstStyle/>
                  <a:p>
                    <a:r>
                      <a:rPr lang="ru-RU" sz="15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ahoma" panose="020B0604030504040204" pitchFamily="34" charset="0"/>
                        <a:cs typeface="Tahoma" panose="020B0604030504040204" pitchFamily="34" charset="0"/>
                      </a:rPr>
                      <a:t>Собственность  </a:t>
                    </a:r>
                    <a:r>
                      <a:rPr lang="ru-RU" sz="1500" dirty="0" smtClean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ahoma" panose="020B0604030504040204" pitchFamily="34" charset="0"/>
                        <a:cs typeface="Tahoma" panose="020B0604030504040204" pitchFamily="34" charset="0"/>
                      </a:rPr>
                      <a:t>граждан</a:t>
                    </a:r>
                    <a:r>
                      <a:rPr lang="en-US" sz="1500" baseline="0" dirty="0" smtClean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ahoma" panose="020B0604030504040204" pitchFamily="34" charset="0"/>
                        <a:cs typeface="Tahoma" panose="020B0604030504040204" pitchFamily="34" charset="0"/>
                      </a:rPr>
                      <a:t> - </a:t>
                    </a:r>
                    <a:r>
                      <a:rPr lang="ru-RU" sz="1500" dirty="0" smtClean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ahoma" panose="020B0604030504040204" pitchFamily="34" charset="0"/>
                        <a:cs typeface="Tahoma" panose="020B0604030504040204" pitchFamily="34" charset="0"/>
                      </a:rPr>
                      <a:t> </a:t>
                    </a:r>
                    <a:r>
                      <a:rPr lang="ru-RU" sz="15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ahoma" panose="020B0604030504040204" pitchFamily="34" charset="0"/>
                        <a:cs typeface="Tahoma" panose="020B0604030504040204" pitchFamily="34" charset="0"/>
                      </a:rPr>
                      <a:t>96.9%</a:t>
                    </a:r>
                    <a:endParaRPr lang="ru-RU" sz="1100" dirty="0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-0.26876855680663414"/>
                  <c:y val="0.30882048459262168"/>
                </c:manualLayout>
              </c:layout>
              <c:tx>
                <c:rich>
                  <a:bodyPr/>
                  <a:lstStyle/>
                  <a:p>
                    <a:r>
                      <a:rPr lang="ru-RU" sz="1500" dirty="0">
                        <a:latin typeface="Tahoma" panose="020B0604030504040204" pitchFamily="34" charset="0"/>
                        <a:cs typeface="Tahoma" panose="020B0604030504040204" pitchFamily="34" charset="0"/>
                      </a:rPr>
                      <a:t>Собственность юридических </a:t>
                    </a:r>
                    <a:r>
                      <a:rPr lang="ru-RU" sz="1500" dirty="0" smtClean="0">
                        <a:latin typeface="Tahoma" panose="020B0604030504040204" pitchFamily="34" charset="0"/>
                        <a:cs typeface="Tahoma" panose="020B0604030504040204" pitchFamily="34" charset="0"/>
                      </a:rPr>
                      <a:t>лиц</a:t>
                    </a:r>
                    <a:r>
                      <a:rPr lang="en-US" sz="1500" dirty="0" smtClean="0">
                        <a:latin typeface="Tahoma" panose="020B0604030504040204" pitchFamily="34" charset="0"/>
                        <a:cs typeface="Tahoma" panose="020B0604030504040204" pitchFamily="34" charset="0"/>
                      </a:rPr>
                      <a:t> - </a:t>
                    </a:r>
                    <a:r>
                      <a:rPr lang="ru-RU" sz="1500" dirty="0" smtClean="0">
                        <a:latin typeface="Tahoma" panose="020B0604030504040204" pitchFamily="34" charset="0"/>
                        <a:cs typeface="Tahoma" panose="020B0604030504040204" pitchFamily="34" charset="0"/>
                      </a:rPr>
                      <a:t>1.1</a:t>
                    </a:r>
                    <a:r>
                      <a:rPr lang="ru-RU" sz="1500" dirty="0">
                        <a:latin typeface="Tahoma" panose="020B0604030504040204" pitchFamily="34" charset="0"/>
                        <a:cs typeface="Tahoma" panose="020B0604030504040204" pitchFamily="34" charset="0"/>
                      </a:rPr>
                      <a:t>%</a:t>
                    </a:r>
                    <a:endParaRPr lang="ru-RU" sz="1400" dirty="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1.0157255717764296E-2"/>
                  <c:y val="-8.8283877548959208E-2"/>
                </c:manualLayout>
              </c:layout>
              <c:tx>
                <c:rich>
                  <a:bodyPr/>
                  <a:lstStyle/>
                  <a:p>
                    <a:r>
                      <a:rPr lang="ru-RU" sz="1500" dirty="0">
                        <a:latin typeface="Tahoma" panose="020B0604030504040204" pitchFamily="34" charset="0"/>
                        <a:cs typeface="Tahoma" panose="020B0604030504040204" pitchFamily="34" charset="0"/>
                      </a:rPr>
                      <a:t>Государственная собственность </a:t>
                    </a:r>
                    <a:r>
                      <a:rPr lang="en-US" sz="1500" dirty="0" smtClean="0">
                        <a:latin typeface="Tahoma" panose="020B0604030504040204" pitchFamily="34" charset="0"/>
                        <a:cs typeface="Tahoma" panose="020B0604030504040204" pitchFamily="34" charset="0"/>
                      </a:rPr>
                      <a:t>-</a:t>
                    </a:r>
                    <a:r>
                      <a:rPr lang="ru-RU" sz="1500" dirty="0" smtClean="0">
                        <a:latin typeface="Tahoma" panose="020B0604030504040204" pitchFamily="34" charset="0"/>
                        <a:cs typeface="Tahoma" panose="020B0604030504040204" pitchFamily="34" charset="0"/>
                      </a:rPr>
                      <a:t>0.7</a:t>
                    </a:r>
                    <a:r>
                      <a:rPr lang="ru-RU" sz="1500" dirty="0">
                        <a:latin typeface="Tahoma" panose="020B0604030504040204" pitchFamily="34" charset="0"/>
                        <a:cs typeface="Tahoma" panose="020B0604030504040204" pitchFamily="34" charset="0"/>
                      </a:rPr>
                      <a:t>%</a:t>
                    </a:r>
                  </a:p>
                </c:rich>
              </c:tx>
              <c:showVal val="1"/>
              <c:showCatName val="1"/>
            </c:dLbl>
            <c:dLbl>
              <c:idx val="3"/>
              <c:layout>
                <c:manualLayout>
                  <c:x val="0.39402451715354836"/>
                  <c:y val="6.5408893961277081E-2"/>
                </c:manualLayout>
              </c:layout>
              <c:tx>
                <c:rich>
                  <a:bodyPr/>
                  <a:lstStyle/>
                  <a:p>
                    <a:r>
                      <a:rPr lang="ru-RU" sz="1500" dirty="0">
                        <a:latin typeface="Tahoma" panose="020B0604030504040204" pitchFamily="34" charset="0"/>
                        <a:cs typeface="Tahoma" panose="020B0604030504040204" pitchFamily="34" charset="0"/>
                      </a:rPr>
                      <a:t>Муниципальная </a:t>
                    </a:r>
                    <a:r>
                      <a:rPr lang="ru-RU" sz="1500" dirty="0" smtClean="0">
                        <a:latin typeface="Tahoma" panose="020B0604030504040204" pitchFamily="34" charset="0"/>
                        <a:cs typeface="Tahoma" panose="020B0604030504040204" pitchFamily="34" charset="0"/>
                      </a:rPr>
                      <a:t>собственность</a:t>
                    </a:r>
                    <a:r>
                      <a:rPr lang="en-US" sz="1500" baseline="0" dirty="0" smtClean="0">
                        <a:latin typeface="Tahoma" panose="020B0604030504040204" pitchFamily="34" charset="0"/>
                        <a:cs typeface="Tahoma" panose="020B0604030504040204" pitchFamily="34" charset="0"/>
                      </a:rPr>
                      <a:t> -</a:t>
                    </a:r>
                    <a:r>
                      <a:rPr lang="ru-RU" sz="1500" dirty="0" smtClean="0">
                        <a:latin typeface="Tahoma" panose="020B0604030504040204" pitchFamily="34" charset="0"/>
                        <a:cs typeface="Tahoma" panose="020B0604030504040204" pitchFamily="34" charset="0"/>
                      </a:rPr>
                      <a:t> </a:t>
                    </a:r>
                    <a:r>
                      <a:rPr lang="ru-RU" sz="1500" dirty="0">
                        <a:latin typeface="Tahoma" panose="020B0604030504040204" pitchFamily="34" charset="0"/>
                        <a:cs typeface="Tahoma" panose="020B0604030504040204" pitchFamily="34" charset="0"/>
                      </a:rPr>
                      <a:t>1.2%</a:t>
                    </a:r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500"/>
                </a:pPr>
                <a:endParaRPr lang="ru-RU"/>
              </a:p>
            </c:txPr>
            <c:showVal val="1"/>
            <c:showCatName val="1"/>
            <c:showLeaderLines val="1"/>
            <c:leaderLines>
              <c:spPr>
                <a:ln>
                  <a:solidFill>
                    <a:schemeClr val="accent1"/>
                  </a:solidFill>
                </a:ln>
              </c:spPr>
            </c:leaderLines>
          </c:dLbls>
          <c:cat>
            <c:strRef>
              <c:f>Лист1!$A$2:$A$5</c:f>
              <c:strCache>
                <c:ptCount val="4"/>
                <c:pt idx="0">
                  <c:v>Собственность  граждан </c:v>
                </c:pt>
                <c:pt idx="1">
                  <c:v>Собственность юридических лиц </c:v>
                </c:pt>
                <c:pt idx="2">
                  <c:v>Государственная собственность </c:v>
                </c:pt>
                <c:pt idx="3">
                  <c:v>Муниципальная собственность 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0.96900000000000053</c:v>
                </c:pt>
                <c:pt idx="1">
                  <c:v>1.0999999999999999E-2</c:v>
                </c:pt>
                <c:pt idx="2">
                  <c:v>7.0000000000000088E-3</c:v>
                </c:pt>
                <c:pt idx="3">
                  <c:v>1.2000000000000011E-2</c:v>
                </c:pt>
              </c:numCache>
            </c:numRef>
          </c:val>
        </c:ser>
      </c:pie3DChart>
    </c:plotArea>
    <c:plotVisOnly val="1"/>
    <c:dispBlanksAs val="zero"/>
  </c:chart>
  <c:spPr>
    <a:solidFill>
      <a:schemeClr val="accent3">
        <a:lumMod val="40000"/>
        <a:lumOff val="60000"/>
      </a:schemeClr>
    </a:solidFill>
    <a:ln>
      <a:solidFill>
        <a:schemeClr val="accent4">
          <a:lumMod val="60000"/>
          <a:lumOff val="40000"/>
        </a:schemeClr>
      </a:solidFill>
    </a:ln>
  </c:sp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39B399-E933-4DF3-9E84-6DBEF940C52E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0E4525-9CC2-463C-9731-497BFA4BC364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000" b="1" dirty="0" smtClean="0">
              <a:solidFill>
                <a:srgbClr val="7030A0"/>
              </a:solidFill>
              <a:latin typeface="Arial Narrow" pitchFamily="34" charset="0"/>
              <a:cs typeface="Times New Roman" pitchFamily="18" charset="0"/>
            </a:rPr>
            <a:t>Частный жилищный фонд</a:t>
          </a:r>
          <a:endParaRPr lang="ru-RU" sz="2000" dirty="0">
            <a:solidFill>
              <a:srgbClr val="7030A0"/>
            </a:solidFill>
            <a:latin typeface="Arial Narrow" pitchFamily="34" charset="0"/>
            <a:cs typeface="Times New Roman" pitchFamily="18" charset="0"/>
          </a:endParaRPr>
        </a:p>
      </dgm:t>
    </dgm:pt>
    <dgm:pt modelId="{287806C5-25C8-4540-9DF4-70A4717DEF52}" type="parTrans" cxnId="{FBF88D37-5AB1-48E2-BB03-C1416202B698}">
      <dgm:prSet/>
      <dgm:spPr/>
      <dgm:t>
        <a:bodyPr/>
        <a:lstStyle/>
        <a:p>
          <a:endParaRPr lang="ru-RU"/>
        </a:p>
      </dgm:t>
    </dgm:pt>
    <dgm:pt modelId="{F460456E-7134-4A39-94CE-C60F25D1F4A8}" type="sibTrans" cxnId="{FBF88D37-5AB1-48E2-BB03-C1416202B698}">
      <dgm:prSet/>
      <dgm:spPr/>
      <dgm:t>
        <a:bodyPr/>
        <a:lstStyle/>
        <a:p>
          <a:endParaRPr lang="ru-RU"/>
        </a:p>
      </dgm:t>
    </dgm:pt>
    <dgm:pt modelId="{D7535848-3BCC-4C1F-A94F-E015B99EAFA0}" type="pres">
      <dgm:prSet presAssocID="{8B39B399-E933-4DF3-9E84-6DBEF940C52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9081C97-A7E1-4AEF-A537-54756C4107DF}" type="pres">
      <dgm:prSet presAssocID="{530E4525-9CC2-463C-9731-497BFA4BC364}" presName="root" presStyleCnt="0"/>
      <dgm:spPr/>
    </dgm:pt>
    <dgm:pt modelId="{598331A2-C7FE-4204-986A-5CAE57A7D77E}" type="pres">
      <dgm:prSet presAssocID="{530E4525-9CC2-463C-9731-497BFA4BC364}" presName="rootComposite" presStyleCnt="0"/>
      <dgm:spPr/>
    </dgm:pt>
    <dgm:pt modelId="{E0029F02-A93F-4E82-9CA8-C428DA979A8A}" type="pres">
      <dgm:prSet presAssocID="{530E4525-9CC2-463C-9731-497BFA4BC364}" presName="rootText" presStyleLbl="node1" presStyleIdx="0" presStyleCnt="1" custScaleY="110163" custLinFactNeighborX="2019" custLinFactNeighborY="46980"/>
      <dgm:spPr/>
      <dgm:t>
        <a:bodyPr/>
        <a:lstStyle/>
        <a:p>
          <a:endParaRPr lang="ru-RU"/>
        </a:p>
      </dgm:t>
    </dgm:pt>
    <dgm:pt modelId="{67A31C4D-20FA-4F43-9EA3-A1AB9659081B}" type="pres">
      <dgm:prSet presAssocID="{530E4525-9CC2-463C-9731-497BFA4BC364}" presName="rootConnector" presStyleLbl="node1" presStyleIdx="0" presStyleCnt="1"/>
      <dgm:spPr/>
      <dgm:t>
        <a:bodyPr/>
        <a:lstStyle/>
        <a:p>
          <a:endParaRPr lang="ru-RU"/>
        </a:p>
      </dgm:t>
    </dgm:pt>
    <dgm:pt modelId="{5B997EF2-F7B6-438D-9E7C-D7026AA41EFE}" type="pres">
      <dgm:prSet presAssocID="{530E4525-9CC2-463C-9731-497BFA4BC364}" presName="childShape" presStyleCnt="0"/>
      <dgm:spPr/>
    </dgm:pt>
  </dgm:ptLst>
  <dgm:cxnLst>
    <dgm:cxn modelId="{FBF88D37-5AB1-48E2-BB03-C1416202B698}" srcId="{8B39B399-E933-4DF3-9E84-6DBEF940C52E}" destId="{530E4525-9CC2-463C-9731-497BFA4BC364}" srcOrd="0" destOrd="0" parTransId="{287806C5-25C8-4540-9DF4-70A4717DEF52}" sibTransId="{F460456E-7134-4A39-94CE-C60F25D1F4A8}"/>
    <dgm:cxn modelId="{2AA3F1FF-BA17-41A0-8961-3ECA1D866012}" type="presOf" srcId="{530E4525-9CC2-463C-9731-497BFA4BC364}" destId="{67A31C4D-20FA-4F43-9EA3-A1AB9659081B}" srcOrd="1" destOrd="0" presId="urn:microsoft.com/office/officeart/2005/8/layout/hierarchy3"/>
    <dgm:cxn modelId="{2DDD803D-0B55-4C66-B5E7-A5474A500ECB}" type="presOf" srcId="{8B39B399-E933-4DF3-9E84-6DBEF940C52E}" destId="{D7535848-3BCC-4C1F-A94F-E015B99EAFA0}" srcOrd="0" destOrd="0" presId="urn:microsoft.com/office/officeart/2005/8/layout/hierarchy3"/>
    <dgm:cxn modelId="{856D659F-961F-4154-9BAF-8A9627195F9B}" type="presOf" srcId="{530E4525-9CC2-463C-9731-497BFA4BC364}" destId="{E0029F02-A93F-4E82-9CA8-C428DA979A8A}" srcOrd="0" destOrd="0" presId="urn:microsoft.com/office/officeart/2005/8/layout/hierarchy3"/>
    <dgm:cxn modelId="{D3E59EA9-2AFC-43CC-84CE-773C66FD028B}" type="presParOf" srcId="{D7535848-3BCC-4C1F-A94F-E015B99EAFA0}" destId="{F9081C97-A7E1-4AEF-A537-54756C4107DF}" srcOrd="0" destOrd="0" presId="urn:microsoft.com/office/officeart/2005/8/layout/hierarchy3"/>
    <dgm:cxn modelId="{7D28F16A-20CE-4E2E-A9A1-D33A402C7250}" type="presParOf" srcId="{F9081C97-A7E1-4AEF-A537-54756C4107DF}" destId="{598331A2-C7FE-4204-986A-5CAE57A7D77E}" srcOrd="0" destOrd="0" presId="urn:microsoft.com/office/officeart/2005/8/layout/hierarchy3"/>
    <dgm:cxn modelId="{A9B46772-9C8F-4121-B010-C3FD18332F96}" type="presParOf" srcId="{598331A2-C7FE-4204-986A-5CAE57A7D77E}" destId="{E0029F02-A93F-4E82-9CA8-C428DA979A8A}" srcOrd="0" destOrd="0" presId="urn:microsoft.com/office/officeart/2005/8/layout/hierarchy3"/>
    <dgm:cxn modelId="{43410015-2B5C-45F1-845E-634EF3FFD770}" type="presParOf" srcId="{598331A2-C7FE-4204-986A-5CAE57A7D77E}" destId="{67A31C4D-20FA-4F43-9EA3-A1AB9659081B}" srcOrd="1" destOrd="0" presId="urn:microsoft.com/office/officeart/2005/8/layout/hierarchy3"/>
    <dgm:cxn modelId="{89055C79-580E-406C-9999-DE4ECEAEA439}" type="presParOf" srcId="{F9081C97-A7E1-4AEF-A537-54756C4107DF}" destId="{5B997EF2-F7B6-438D-9E7C-D7026AA41EF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029F02-A93F-4E82-9CA8-C428DA979A8A}">
      <dsp:nvSpPr>
        <dsp:cNvPr id="0" name=""/>
        <dsp:cNvSpPr/>
      </dsp:nvSpPr>
      <dsp:spPr>
        <a:xfrm>
          <a:off x="0" y="5"/>
          <a:ext cx="2232248" cy="1229555"/>
        </a:xfrm>
        <a:prstGeom prst="roundRect">
          <a:avLst>
            <a:gd name="adj" fmla="val 10000"/>
          </a:avLst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7030A0"/>
              </a:solidFill>
              <a:latin typeface="Arial Narrow" pitchFamily="34" charset="0"/>
              <a:cs typeface="Times New Roman" pitchFamily="18" charset="0"/>
            </a:rPr>
            <a:t>Частный жилищный фонд</a:t>
          </a:r>
          <a:endParaRPr lang="ru-RU" sz="2000" kern="1200" dirty="0">
            <a:solidFill>
              <a:srgbClr val="7030A0"/>
            </a:solidFill>
            <a:latin typeface="Arial Narrow" pitchFamily="34" charset="0"/>
            <a:cs typeface="Times New Roman" pitchFamily="18" charset="0"/>
          </a:endParaRPr>
        </a:p>
      </dsp:txBody>
      <dsp:txXfrm>
        <a:off x="0" y="5"/>
        <a:ext cx="2232248" cy="12295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0.51376</cdr:x>
      <cdr:y>0.2</cdr:y>
    </cdr:from>
    <cdr:to>
      <cdr:x>0.78899</cdr:x>
      <cdr:y>0.27273</cdr:y>
    </cdr:to>
    <cdr:sp macro="" textlink="">
      <cdr:nvSpPr>
        <cdr:cNvPr id="5" name="Соединительная линия уступом 4"/>
        <cdr:cNvSpPr/>
      </cdr:nvSpPr>
      <cdr:spPr>
        <a:xfrm xmlns:a="http://schemas.openxmlformats.org/drawingml/2006/main" flipV="1">
          <a:off x="4032447" y="792088"/>
          <a:ext cx="2160240" cy="288032"/>
        </a:xfrm>
        <a:prstGeom xmlns:a="http://schemas.openxmlformats.org/drawingml/2006/main" prst="bentConnector3">
          <a:avLst>
            <a:gd name="adj1" fmla="val 50000"/>
          </a:avLst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2111" tIns="46055" rIns="92111" bIns="4605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2111" tIns="46055" rIns="92111" bIns="46055" rtlCol="0"/>
          <a:lstStyle>
            <a:lvl1pPr algn="r">
              <a:defRPr sz="1200"/>
            </a:lvl1pPr>
          </a:lstStyle>
          <a:p>
            <a:fld id="{DD31717E-04B5-49CB-862B-C9135BBA31D7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1" tIns="46055" rIns="92111" bIns="4605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2111" tIns="46055" rIns="92111" bIns="4605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2111" tIns="46055" rIns="92111" bIns="4605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2111" tIns="46055" rIns="92111" bIns="46055" rtlCol="0" anchor="b"/>
          <a:lstStyle>
            <a:lvl1pPr algn="r">
              <a:defRPr sz="1200"/>
            </a:lvl1pPr>
          </a:lstStyle>
          <a:p>
            <a:fld id="{1FC4E710-4BA1-4261-A133-6CDE8C7938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9281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AF713-B2BB-450A-BD98-814BB980610A}" type="datetime1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30097-3D95-4E05-B50C-3425F74349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6161B-5F82-4F44-BED3-8FACC84EBA84}" type="datetime1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30097-3D95-4E05-B50C-3425F7434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06EF-5336-48DD-A28E-6B03DAA2CEA8}" type="datetime1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30097-3D95-4E05-B50C-3425F7434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031B-BC8A-45EE-9C0D-8E58496B7C24}" type="datetime1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30097-3D95-4E05-B50C-3425F74349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DFB2-1AF6-4565-A2CD-1115D765E37A}" type="datetime1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30097-3D95-4E05-B50C-3425F7434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71CC-BAB5-44EB-ADA5-479BFC409777}" type="datetime1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30097-3D95-4E05-B50C-3425F74349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6EC7-1F36-438C-8357-94A55C649858}" type="datetime1">
              <a:rPr lang="ru-RU" smtClean="0"/>
              <a:pPr/>
              <a:t>21.10.2019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30097-3D95-4E05-B50C-3425F74349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9AF9-3887-482D-A5E6-B7F9C032E06B}" type="datetime1">
              <a:rPr lang="ru-RU" smtClean="0"/>
              <a:pPr/>
              <a:t>21.10.2019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30097-3D95-4E05-B50C-3425F7434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AF33-B2FE-4426-B430-B549DDC74936}" type="datetime1">
              <a:rPr lang="ru-RU" smtClean="0"/>
              <a:pPr/>
              <a:t>21.10.2019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30097-3D95-4E05-B50C-3425F7434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B704-3823-4D43-97C0-0CFF48D92761}" type="datetime1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30097-3D95-4E05-B50C-3425F7434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CAF4-9071-43E8-A28C-F2F8634BEB48}" type="datetime1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30097-3D95-4E05-B50C-3425F74349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4E2E536-676A-4D1A-BDD8-5AE02B07C8D7}" type="datetime1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CD30097-3D95-4E05-B50C-3425F7434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lg.gks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4.jpeg"/><Relationship Id="rId7" Type="http://schemas.openxmlformats.org/officeDocument/2006/relationships/diagramLayout" Target="../diagrams/layout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diagramData" Target="../diagrams/data1.xml"/><Relationship Id="rId5" Type="http://schemas.openxmlformats.org/officeDocument/2006/relationships/oleObject" Target="../embeddings/oleObject1.bin"/><Relationship Id="rId10" Type="http://schemas.microsoft.com/office/2007/relationships/diagramDrawing" Target="../diagrams/drawing1.xml"/><Relationship Id="rId4" Type="http://schemas.microsoft.com/office/2007/relationships/hdphoto" Target="../media/hdphoto1.wdp"/><Relationship Id="rId9" Type="http://schemas.openxmlformats.org/officeDocument/2006/relationships/diagramColors" Target="../diagrams/colors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5058148"/>
            <a:ext cx="4428492" cy="1080120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ведущий специалист-эксперт отдела строительства, инвестиций, торговли и жилищно-коммунального хозяйства </a:t>
            </a:r>
            <a:r>
              <a:rPr lang="ru-RU" sz="1400" dirty="0" err="1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Белгородстата</a:t>
            </a:r>
            <a:endParaRPr lang="ru-RU" sz="1400" dirty="0" smtClean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Ушакова Л.А.</a:t>
            </a:r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2" descr="shapk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672972" y="6237312"/>
            <a:ext cx="1403084" cy="441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buClrTx/>
              <a:buFontTx/>
              <a:buNone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Белгород</a:t>
            </a:r>
          </a:p>
          <a:p>
            <a:pPr algn="ctr">
              <a:lnSpc>
                <a:spcPct val="80000"/>
              </a:lnSpc>
              <a:buClrTx/>
              <a:buFontTx/>
              <a:buNone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0" y="904875"/>
            <a:ext cx="9144000" cy="260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ru-RU" sz="1000" b="1" dirty="0">
                <a:solidFill>
                  <a:schemeClr val="tx1"/>
                </a:solidFill>
              </a:rPr>
              <a:t>  </a:t>
            </a:r>
            <a:r>
              <a:rPr lang="ru-RU" sz="11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ТЕРРИТОРИАЛЬНЫЙ ОРГАН ФЕДЕРАЛЬНОЙ СЛУЖБЫ ГОСУДАРСТВЕННОЙ СТАТИСТИКИ ПО БЕЛГОРОДСКОЙ ОБЛАСТИ</a:t>
            </a:r>
            <a:endParaRPr lang="ru-RU" sz="18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208912" cy="3384376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marL="182880" indent="0" algn="ctr">
              <a:buNone/>
            </a:pPr>
            <a:r>
              <a:rPr lang="ru-RU" sz="4400" b="0" dirty="0"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Об итогах разработки </a:t>
            </a:r>
            <a:r>
              <a:rPr lang="ru-RU" sz="4400" b="0" dirty="0" smtClean="0"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4400" b="0" dirty="0" smtClean="0"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4400" b="0" dirty="0" smtClean="0"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форм </a:t>
            </a:r>
            <a:r>
              <a:rPr lang="ru-RU" sz="4400" b="0" dirty="0"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федерального статистического наблюдения №1-жилфонд, №4-жилфонд за 2018 год</a:t>
            </a:r>
            <a:endParaRPr lang="ru-RU" sz="4400" b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367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hapk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0" y="908720"/>
            <a:ext cx="9144000" cy="260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ru-RU" sz="1000" b="1" dirty="0">
                <a:solidFill>
                  <a:schemeClr val="tx1"/>
                </a:solidFill>
              </a:rPr>
              <a:t>  </a:t>
            </a:r>
            <a:r>
              <a:rPr lang="ru-RU" sz="11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ТЕРРИТОРИАЛЬНЫЙ ОРГАН ФЕДЕРАЛЬНОЙ СЛУЖБЫ ГОСУДАРСТВЕННОЙ СТАТИСТИКИ ПО БЕЛГОРОДСКОЙ ОБЛАСТИ</a:t>
            </a:r>
            <a:endParaRPr lang="ru-RU" sz="18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899592" y="1412776"/>
            <a:ext cx="74888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Площадь жилищного фонда в среднем на 1 жителя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по муниципальным образованиям</a:t>
            </a:r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imes New Roman" pitchFamily="18" charset="0"/>
                <a:cs typeface="Tahoma" panose="020B0604030504040204" pitchFamily="34" charset="0"/>
              </a:rPr>
              <a:t>  на 1 января 2019 года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ahoma" panose="020B0604030504040204" pitchFamily="34" charset="0"/>
              <a:ea typeface="Times New Roman" pitchFamily="18" charset="0"/>
              <a:cs typeface="Tahom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42369172"/>
              </p:ext>
            </p:extLst>
          </p:nvPr>
        </p:nvGraphicFramePr>
        <p:xfrm>
          <a:off x="395536" y="2348880"/>
          <a:ext cx="8496944" cy="41578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6424"/>
                <a:gridCol w="2448272"/>
                <a:gridCol w="2232248"/>
              </a:tblGrid>
              <a:tr h="11830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Общая площадь жилых помещений,</a:t>
                      </a:r>
                      <a:br>
                        <a:rPr lang="ru-RU" sz="1600" dirty="0" smtClean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1600" dirty="0" smtClean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тыс. кв. м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Общая площадь жилых помещений в среднем на 1 жителя,</a:t>
                      </a:r>
                      <a:br>
                        <a:rPr lang="ru-RU" sz="1600" dirty="0" smtClean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1600" dirty="0" smtClean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кв. м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6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Корочанский</a:t>
                      </a: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район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1347,0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34,1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6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Красненский район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429,9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37,1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6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Красногвардейский район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1439,9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39,4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6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Краснояружский район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405,8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28,2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6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Новооскольский район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1203,2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29,6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6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Прохоровский район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962,6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35,8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6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Ракитянский район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1230,7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35,8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6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Ровеньский район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727,4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30,7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6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Старооскольский городской округ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7489,4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28,8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6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Чернянский</a:t>
                      </a: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район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1057,0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34,1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2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Шебекинский</a:t>
                      </a: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район и г. Шебекино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2488,2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28,3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6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Яковлевский</a:t>
                      </a: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район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2045,4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36,5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8796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shapk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0" y="904875"/>
            <a:ext cx="9144000" cy="260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ru-RU" sz="1000" b="1" dirty="0">
                <a:solidFill>
                  <a:schemeClr val="tx1"/>
                </a:solidFill>
              </a:rPr>
              <a:t>  </a:t>
            </a:r>
            <a:r>
              <a:rPr lang="ru-RU" sz="11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ТЕРРИТОРИАЛЬНЫЙ ОРГАН ФЕДЕРАЛЬНОЙ СЛУЖБЫ ГОСУДАРСТВЕННОЙ СТАТИСТИКИ ПО БЕЛГОРОДСКОЙ ОБЛАСТИ</a:t>
            </a:r>
            <a:endParaRPr lang="ru-RU" sz="18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67544" y="1412776"/>
            <a:ext cx="8352928" cy="721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Форма Федерального статистического наблюдения № 1-Жилфонд «Сведения о жилищном фонде»</a:t>
            </a:r>
          </a:p>
          <a:p>
            <a:pPr algn="ctr"/>
            <a:endParaRPr lang="en-US" b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Утв.приказом Росстата от 18.07.2019 № 414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1400" b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sz="14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75754643"/>
              </p:ext>
            </p:extLst>
          </p:nvPr>
        </p:nvGraphicFramePr>
        <p:xfrm>
          <a:off x="323528" y="2708920"/>
          <a:ext cx="8640960" cy="34303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1"/>
                <a:gridCol w="583646"/>
                <a:gridCol w="1072538"/>
                <a:gridCol w="1008112"/>
                <a:gridCol w="936104"/>
                <a:gridCol w="1008112"/>
                <a:gridCol w="1080120"/>
                <a:gridCol w="936104"/>
                <a:gridCol w="1008113"/>
              </a:tblGrid>
              <a:tr h="380854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Раздел 1. Наличие жилищного фонда</a:t>
                      </a:r>
                    </a:p>
                  </a:txBody>
                  <a:tcPr marL="46252" marR="462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6252" marR="462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6252" marR="462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6252" marR="462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6252" marR="462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6252" marR="462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6252" marR="462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b="0" dirty="0" smtClean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6252" marR="462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6547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Наиме-нование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показа-теля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252" marR="462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№ строки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252" marR="462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Общая площадь жилых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помеще-ний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– всего, тыс. кв. м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252" marR="462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том числе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: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252" marR="462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Число, единиц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252" marR="46252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65478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жилых домах (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индиви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-дуально-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опреде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-ленных зданиях)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252" marR="462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много-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кварти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рных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домах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252" marR="462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домах блоки-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рован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-ной застрой-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252" marR="46252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Жилых домов (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индиви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-дуально-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опреде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-ленных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зданий)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252" marR="46252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Много-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квар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тирных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домов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252" marR="46252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Домов блоки-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рован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-ной застрой-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252" marR="46252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654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А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Б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1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2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3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4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5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6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Calibri"/>
                          <a:cs typeface="Tahoma" panose="020B0604030504040204" pitchFamily="34" charset="0"/>
                        </a:rPr>
                        <a:t>7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65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7488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shapk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899592" y="1412776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Предоставление гражданам жилых помещений в 2018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году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 Box 22"/>
          <p:cNvSpPr txBox="1">
            <a:spLocks noChangeArrowheads="1"/>
          </p:cNvSpPr>
          <p:nvPr/>
        </p:nvSpPr>
        <p:spPr bwMode="auto">
          <a:xfrm>
            <a:off x="0" y="904875"/>
            <a:ext cx="9144000" cy="260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ru-RU" sz="1000" b="1" dirty="0">
                <a:solidFill>
                  <a:schemeClr val="tx1"/>
                </a:solidFill>
              </a:rPr>
              <a:t>  </a:t>
            </a:r>
            <a:r>
              <a:rPr lang="ru-RU" sz="11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ТЕРРИТОРИАЛЬНЫЙ ОРГАН ФЕДЕРАЛЬНОЙ СЛУЖБЫ ГОСУДАРСТВЕННОЙ СТАТИСТИКИ ПО БЕЛГОРОДСКОЙ ОБЛАСТИ</a:t>
            </a:r>
            <a:endParaRPr lang="ru-RU" sz="18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60824058"/>
              </p:ext>
            </p:extLst>
          </p:nvPr>
        </p:nvGraphicFramePr>
        <p:xfrm>
          <a:off x="683568" y="2132856"/>
          <a:ext cx="8064896" cy="39197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90713"/>
                <a:gridCol w="1449422"/>
                <a:gridCol w="1424761"/>
              </a:tblGrid>
              <a:tr h="8241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Наименование показателя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88" marR="68188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Всего за </a:t>
                      </a:r>
                      <a:b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отчетный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2018 год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68188" marR="68188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Справочно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b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за 201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год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68188" marR="68188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52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Число семей, получивших жилые помещения и улучшивших жилищные условия, единиц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68188" marR="68188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821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68188" marR="68188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662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68188" marR="68188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67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Число членов семей, получивших жилые помещения и улучшивших жилищные условия, человек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68188" marR="68188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1738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68188" marR="68188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1420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68188" marR="68188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177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Общая заселенная площадь – всего, кв. м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68188" marR="68188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44841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68188" marR="68188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34840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68188" marR="68188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289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Число семей, состоящих на учете в качестве нуждающихся в улучшении жилищных условий, </a:t>
                      </a:r>
                      <a:b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на конец года, единиц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68188" marR="68188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19440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68188" marR="68188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20013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68188" marR="68188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289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Из общего числа семей,  состоящих на учете в качестве нуждающихся в улучшении жилищных условий, состоят на учете 10 лет и более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68188" marR="68188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15019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68188" marR="68188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14995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68188" marR="68188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87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shapk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0" y="904875"/>
            <a:ext cx="9144000" cy="260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ru-RU" sz="1000" b="1" dirty="0">
                <a:solidFill>
                  <a:schemeClr val="tx1"/>
                </a:solidFill>
              </a:rPr>
              <a:t>  </a:t>
            </a:r>
            <a:r>
              <a:rPr lang="ru-RU" sz="11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ТЕРРИТОРИАЛЬНЫЙ ОРГАН ФЕДЕРАЛЬНОЙ СЛУЖБЫ ГОСУДАРСТВЕННОЙ СТАТИСТИКИ ПО БЕЛГОРОДСКОЙ ОБЛАСТИ</a:t>
            </a:r>
            <a:endParaRPr lang="ru-RU" sz="18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Заголовок 17"/>
          <p:cNvSpPr txBox="1">
            <a:spLocks/>
          </p:cNvSpPr>
          <p:nvPr/>
        </p:nvSpPr>
        <p:spPr>
          <a:xfrm>
            <a:off x="179512" y="1988840"/>
            <a:ext cx="8784976" cy="830997"/>
          </a:xfrm>
          <a:prstGeom prst="rect">
            <a:avLst/>
          </a:prstGeom>
          <a:noFill/>
          <a:effectLst/>
        </p:spPr>
        <p:txBody>
          <a:bodyPr vert="horz" wrap="square" lIns="91440" tIns="45720" rIns="91440" bIns="45720" rtlCol="0" anchor="t" anchorCtr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ru-RU" sz="4800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 </a:t>
            </a:r>
            <a:r>
              <a:rPr lang="ru-RU" sz="4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  <a:endParaRPr lang="ru-RU" sz="48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3429000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Разъяснения и рекомендации размещены по адресу</a:t>
            </a:r>
          </a:p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: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//www.belg.gks.ru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раздел «Отчетность», рубрика «Методология»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5157192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7030A0"/>
                </a:solidFill>
              </a:rPr>
              <a:t>Ведущий специалист-эксперт </a:t>
            </a:r>
            <a:br>
              <a:rPr lang="ru-RU" b="1" i="1" dirty="0" smtClean="0">
                <a:solidFill>
                  <a:srgbClr val="7030A0"/>
                </a:solidFill>
              </a:rPr>
            </a:br>
            <a:r>
              <a:rPr lang="ru-RU" b="1" i="1" dirty="0" smtClean="0">
                <a:solidFill>
                  <a:srgbClr val="7030A0"/>
                </a:solidFill>
              </a:rPr>
              <a:t>отдела статистики строительства, инвестиций, торговли и ЖКХ Ушакова Лариса Анатольевна</a:t>
            </a:r>
          </a:p>
          <a:p>
            <a:pPr algn="ctr"/>
            <a:r>
              <a:rPr lang="ru-RU" b="1" i="1" dirty="0" smtClean="0">
                <a:solidFill>
                  <a:srgbClr val="7030A0"/>
                </a:solidFill>
              </a:rPr>
              <a:t>тел. 8 (4722) 23-57-17</a:t>
            </a:r>
            <a:endParaRPr lang="ru-RU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964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4316" y="1988840"/>
            <a:ext cx="3729660" cy="2660927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179512" y="188640"/>
            <a:ext cx="8784975" cy="10156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 Narrow" pitchFamily="34" charset="0"/>
              </a:rPr>
              <a:t>Объектом </a:t>
            </a:r>
            <a:r>
              <a:rPr lang="ru-RU" sz="2000" b="1" dirty="0">
                <a:solidFill>
                  <a:schemeClr val="bg1"/>
                </a:solidFill>
                <a:latin typeface="Arial Narrow" pitchFamily="34" charset="0"/>
              </a:rPr>
              <a:t>статистического наблюдения в жилищном хозяйстве являются жилые помещения и проживающие в них лица, а также семьи, состоящие на учете для получения жилья и улучшения жилищных </a:t>
            </a:r>
            <a:r>
              <a:rPr lang="ru-RU" sz="2000" b="1" dirty="0" smtClean="0">
                <a:solidFill>
                  <a:schemeClr val="bg1"/>
                </a:solidFill>
                <a:latin typeface="Arial Narrow" pitchFamily="34" charset="0"/>
              </a:rPr>
              <a:t>условий </a:t>
            </a:r>
            <a:endParaRPr lang="ru-RU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4008" y="1836106"/>
            <a:ext cx="388843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Narrow" pitchFamily="34" charset="0"/>
              </a:rPr>
              <a:t>Информация </a:t>
            </a: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о жилищном фонде и предоставлении гражданам жилых помещений разрабатывается в соответствии </a:t>
            </a:r>
            <a:r>
              <a:rPr lang="en-US" sz="2000" b="1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Arial Narrow" pitchFamily="34" charset="0"/>
              </a:rPr>
              <a:t>с </a:t>
            </a:r>
            <a:r>
              <a:rPr lang="en-US" sz="2000" b="1" dirty="0" smtClean="0">
                <a:solidFill>
                  <a:srgbClr val="002060"/>
                </a:solidFill>
                <a:latin typeface="Arial Narrow" pitchFamily="34" charset="0"/>
              </a:rPr>
              <a:t>:</a:t>
            </a:r>
            <a:endParaRPr lang="ru-RU" sz="2000" b="1" dirty="0">
              <a:solidFill>
                <a:srgbClr val="002060"/>
              </a:solidFill>
              <a:latin typeface="Arial Narrow" pitchFamily="34" charset="0"/>
            </a:endParaRPr>
          </a:p>
          <a:p>
            <a:pPr marL="342900" indent="-342900" algn="ctr"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  <a:latin typeface="Arial Narrow" pitchFamily="34" charset="0"/>
              </a:rPr>
              <a:t>Федеральным </a:t>
            </a: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законом  от 29.11.2007 № 282-ФЗ «Об официальном статистическом учете и системе государственной статистики в Российской Федерации</a:t>
            </a:r>
            <a:r>
              <a:rPr lang="ru-RU" sz="2000" b="1" dirty="0" smtClean="0">
                <a:solidFill>
                  <a:srgbClr val="002060"/>
                </a:solidFill>
                <a:latin typeface="Arial Narrow" pitchFamily="34" charset="0"/>
              </a:rPr>
              <a:t>»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</a:t>
            </a:r>
          </a:p>
          <a:p>
            <a:pPr marL="342900" indent="-342900" algn="ctr">
              <a:buFontTx/>
              <a:buChar char="-"/>
            </a:pPr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- </a:t>
            </a:r>
            <a:r>
              <a:rPr lang="ru-RU" sz="2000" b="1" dirty="0" smtClean="0">
                <a:solidFill>
                  <a:srgbClr val="002060"/>
                </a:solidFill>
                <a:latin typeface="Arial Narrow" pitchFamily="34" charset="0"/>
              </a:rPr>
              <a:t>Жилищным кодексом </a:t>
            </a: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Российской </a:t>
            </a:r>
            <a:r>
              <a:rPr lang="ru-RU" sz="2000" b="1" dirty="0" smtClean="0">
                <a:solidFill>
                  <a:srgbClr val="002060"/>
                </a:solidFill>
                <a:latin typeface="Arial Narrow" pitchFamily="34" charset="0"/>
              </a:rPr>
              <a:t>Федерации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353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hapk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0" y="908720"/>
            <a:ext cx="9144000" cy="260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ru-RU" sz="1000" b="1" dirty="0">
                <a:solidFill>
                  <a:schemeClr val="tx1"/>
                </a:solidFill>
              </a:rPr>
              <a:t>  </a:t>
            </a:r>
            <a:r>
              <a:rPr lang="ru-RU" sz="11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ТЕРРИТОРИАЛЬНЫЙ ОРГАН ФЕДЕРАЛЬНОЙ СЛУЖБЫ ГОСУДАРСТВЕННОЙ СТАТИСТИКИ ПО БЕЛГОРОДСКОЙ ОБЛАСТИ</a:t>
            </a:r>
            <a:endParaRPr lang="ru-RU" sz="18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115616" y="1373191"/>
            <a:ext cx="720079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Площадь жилищного фонда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Белгородской области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по муниципальным образованиям</a:t>
            </a:r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imes New Roman" pitchFamily="18" charset="0"/>
                <a:cs typeface="Tahoma" panose="020B0604030504040204" pitchFamily="34" charset="0"/>
              </a:rPr>
              <a:t> 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ahoma" panose="020B0604030504040204" pitchFamily="34" charset="0"/>
              <a:ea typeface="Times New Roman" pitchFamily="18" charset="0"/>
              <a:cs typeface="Tahom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85149671"/>
              </p:ext>
            </p:extLst>
          </p:nvPr>
        </p:nvGraphicFramePr>
        <p:xfrm>
          <a:off x="323528" y="2204189"/>
          <a:ext cx="8496944" cy="44375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6384"/>
                <a:gridCol w="1728192"/>
                <a:gridCol w="1677896"/>
                <a:gridCol w="1634472"/>
              </a:tblGrid>
              <a:tr h="14791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Общая площадь жилых помещений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на 1 января </a:t>
                      </a:r>
                      <a:b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2018 г.,</a:t>
                      </a:r>
                      <a:b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1600" dirty="0" err="1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тыс.кв</a:t>
                      </a: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. м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Общая площадь жилых помещений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на 1 января </a:t>
                      </a:r>
                      <a:b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2019 г.,</a:t>
                      </a:r>
                      <a:b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1600" dirty="0" err="1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тыс.кв</a:t>
                      </a: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. м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Удельный вес в общей площади жилых помещений на </a:t>
                      </a:r>
                      <a:b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 января 2019г.,</a:t>
                      </a:r>
                      <a:b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6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Всего по области</a:t>
                      </a:r>
                      <a:endParaRPr lang="ru-RU" sz="1600" b="1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47380,8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48547,4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100,0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6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г. Белгород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9696,4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9862,7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20,3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930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Алексеевский район и г. Алексеевка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1823,8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1866,9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3,9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6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Белгородский район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6790,3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7249,3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14,9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6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Борисовский район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770,9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780,9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1,6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6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г. Валуйки и </a:t>
                      </a:r>
                      <a:r>
                        <a:rPr lang="ru-RU" sz="1600" dirty="0" err="1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Валуйский</a:t>
                      </a: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район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1870,0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1918,3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4,0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6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Вейделевский район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678,1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684,1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1,4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6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Волоконовский район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818,5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832,0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1,7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6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Грайворонский район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786,5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789,0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1,6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6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Губкинский городской округ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2989,8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3055,6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6,3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6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Ивнянский район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675,9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682,1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1,4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4391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hapk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0" y="908720"/>
            <a:ext cx="9144000" cy="260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ru-RU" sz="1000" b="1" dirty="0">
                <a:solidFill>
                  <a:schemeClr val="tx1"/>
                </a:solidFill>
              </a:rPr>
              <a:t>  </a:t>
            </a:r>
            <a:r>
              <a:rPr lang="ru-RU" sz="11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ТЕРРИТОРИАЛЬНЫЙ ОРГАН ФЕДЕРАЛЬНОЙ СЛУЖБЫ ГОСУДАРСТВЕННОЙ СТАТИСТИКИ ПО БЕЛГОРОДСКОЙ ОБЛАСТИ</a:t>
            </a:r>
            <a:endParaRPr lang="ru-RU" sz="18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397663" y="1335812"/>
            <a:ext cx="676875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Площадь жилищного фонда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Белгородской области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по муниципальным образованиям</a:t>
            </a:r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imes New Roman" pitchFamily="18" charset="0"/>
                <a:cs typeface="Tahoma" panose="020B0604030504040204" pitchFamily="34" charset="0"/>
              </a:rPr>
              <a:t> 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ahoma" panose="020B0604030504040204" pitchFamily="34" charset="0"/>
              <a:ea typeface="Times New Roman" pitchFamily="18" charset="0"/>
              <a:cs typeface="Tahom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42369172"/>
              </p:ext>
            </p:extLst>
          </p:nvPr>
        </p:nvGraphicFramePr>
        <p:xfrm>
          <a:off x="323528" y="2173910"/>
          <a:ext cx="8496944" cy="44539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6384"/>
                <a:gridCol w="1728192"/>
                <a:gridCol w="1677896"/>
                <a:gridCol w="1634472"/>
              </a:tblGrid>
              <a:tr h="14791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Общая площадь жилых помещений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на 1 января </a:t>
                      </a:r>
                      <a:b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2018 г.,</a:t>
                      </a:r>
                      <a:b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1600" dirty="0" err="1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тыс.кв</a:t>
                      </a: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. м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Общая площадь жилых помещений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на 1 января </a:t>
                      </a:r>
                      <a:b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2019 г.,</a:t>
                      </a:r>
                      <a:b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1600" dirty="0" err="1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тыс.кв</a:t>
                      </a: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. м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Удельный вес в общей площади жилых помещений на </a:t>
                      </a:r>
                      <a:b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 января 2019г.,</a:t>
                      </a:r>
                      <a:b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6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Корочанский</a:t>
                      </a: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район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1327,4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1347,0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2,8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6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Красненский район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425,6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429,9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0,9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6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Красногвардейский район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1422,9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1439,9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3,0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6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Краснояружский район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396,1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405,8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0,8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6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Новооскольский район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1196,0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1203,2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2,5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6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Прохоровский район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948,7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962,6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2,0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6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Ракитянский район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1219,7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1230,7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2,5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6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Ровеньский район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718,4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727,4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1,5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6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Старооскольский городской округ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7330,4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7489,4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15,4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6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Чернянский</a:t>
                      </a: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район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1045,2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1057,0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2,2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2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Шебекинский</a:t>
                      </a: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район и г. Шебекино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2429,1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2488,2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5,1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6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Яковлевский</a:t>
                      </a: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район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2021,1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2045,4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4,2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8796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Рисунок 7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2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6746" y="479192"/>
            <a:ext cx="9150746" cy="6378808"/>
          </a:xfrm>
          <a:prstGeom prst="rect">
            <a:avLst/>
          </a:prstGeom>
        </p:spPr>
      </p:pic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47507565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233" name="Уравнение" r:id="rId5" imgW="114151" imgH="215619" progId="Equation.3">
              <p:embed/>
            </p:oleObj>
          </a:graphicData>
        </a:graphic>
      </p:graphicFrame>
      <p:sp>
        <p:nvSpPr>
          <p:cNvPr id="6" name="Блок-схема: альтернативный процесс 5"/>
          <p:cNvSpPr/>
          <p:nvPr/>
        </p:nvSpPr>
        <p:spPr>
          <a:xfrm>
            <a:off x="1248798" y="727161"/>
            <a:ext cx="7272808" cy="704573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7030A0"/>
                </a:solidFill>
                <a:latin typeface="Arial Narrow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Формы собственности жилищного фонда</a:t>
            </a:r>
            <a:endParaRPr lang="ru-RU" sz="2000" b="1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-33002" y="-1"/>
            <a:ext cx="9177001" cy="597507"/>
          </a:xfrm>
          <a:prstGeom prst="flowChartProcess">
            <a:avLst/>
          </a:prstGeom>
          <a:solidFill>
            <a:srgbClr val="FBB4A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Статья 19 (пункт 2) Жилищного кодекса Российской Федерации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07904" y="8947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24" name="Схема 23"/>
          <p:cNvGraphicFramePr/>
          <p:nvPr>
            <p:extLst>
              <p:ext uri="{D42A27DB-BD31-4B8C-83A1-F6EECF244321}">
                <p14:modId xmlns:p14="http://schemas.microsoft.com/office/powerpoint/2010/main" xmlns="" val="2181660280"/>
              </p:ext>
            </p:extLst>
          </p:nvPr>
        </p:nvGraphicFramePr>
        <p:xfrm>
          <a:off x="1043608" y="2204864"/>
          <a:ext cx="2232248" cy="1229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9" name="Блок-схема: альтернативный процесс 8"/>
          <p:cNvSpPr/>
          <p:nvPr/>
        </p:nvSpPr>
        <p:spPr>
          <a:xfrm>
            <a:off x="3764145" y="2204864"/>
            <a:ext cx="2304256" cy="1202432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Arial Narrow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Государственный </a:t>
            </a:r>
          </a:p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Arial Narrow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жилищный </a:t>
            </a:r>
            <a:r>
              <a:rPr lang="ru-RU" sz="2000" b="1" dirty="0">
                <a:solidFill>
                  <a:srgbClr val="7030A0"/>
                </a:solidFill>
                <a:latin typeface="Arial Narrow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фонд</a:t>
            </a:r>
            <a:endParaRPr lang="ru-RU" sz="2000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77008" y="2230016"/>
            <a:ext cx="2232248" cy="11521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spc="-10" dirty="0" smtClean="0">
                <a:solidFill>
                  <a:srgbClr val="7030A0"/>
                </a:solidFill>
                <a:latin typeface="Arial Narrow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Муниципальный</a:t>
            </a:r>
          </a:p>
          <a:p>
            <a:pPr algn="ctr"/>
            <a:r>
              <a:rPr lang="ru-RU" sz="2000" b="1" spc="-10" dirty="0" smtClean="0">
                <a:solidFill>
                  <a:srgbClr val="7030A0"/>
                </a:solidFill>
                <a:latin typeface="Arial Narrow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i="1" spc="-10" dirty="0">
                <a:solidFill>
                  <a:srgbClr val="7030A0"/>
                </a:solidFill>
                <a:latin typeface="Arial Narrow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</a:t>
            </a:r>
            <a:r>
              <a:rPr lang="ru-RU" sz="2000" b="1" spc="-10" dirty="0">
                <a:solidFill>
                  <a:srgbClr val="7030A0"/>
                </a:solidFill>
                <a:latin typeface="Arial Narrow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илищный фонд </a:t>
            </a:r>
            <a:endParaRPr lang="ru-RU" sz="2000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3764145" y="5186032"/>
            <a:ext cx="2304256" cy="1195296"/>
          </a:xfrm>
          <a:prstGeom prst="flowChartAlternateProcess">
            <a:avLst/>
          </a:prstGeom>
          <a:gradFill>
            <a:gsLst>
              <a:gs pos="0">
                <a:schemeClr val="accent6">
                  <a:tint val="50000"/>
                  <a:satMod val="300000"/>
                </a:schemeClr>
              </a:gs>
              <a:gs pos="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Arial Narrow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Жилищный </a:t>
            </a:r>
            <a:r>
              <a:rPr lang="ru-RU" b="1" dirty="0">
                <a:solidFill>
                  <a:srgbClr val="7030A0"/>
                </a:solidFill>
                <a:latin typeface="Arial Narrow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фонд субъектов Российской Федерации</a:t>
            </a:r>
            <a:endParaRPr lang="ru-RU" b="1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3800268" y="3717032"/>
            <a:ext cx="2268133" cy="1008112"/>
          </a:xfrm>
          <a:prstGeom prst="flowChartAlternateProcess">
            <a:avLst/>
          </a:prstGeom>
          <a:gradFill>
            <a:gsLst>
              <a:gs pos="0">
                <a:schemeClr val="accent6">
                  <a:tint val="50000"/>
                  <a:satMod val="300000"/>
                </a:schemeClr>
              </a:gs>
              <a:gs pos="1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Arial Narrow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Жилищный </a:t>
            </a:r>
            <a:r>
              <a:rPr lang="ru-RU" b="1" dirty="0">
                <a:solidFill>
                  <a:srgbClr val="7030A0"/>
                </a:solidFill>
                <a:latin typeface="Arial Narrow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фонд Российской Федерации</a:t>
            </a:r>
            <a:endParaRPr lang="ru-RU" b="1" dirty="0">
              <a:solidFill>
                <a:srgbClr val="7030A0"/>
              </a:solidFill>
              <a:latin typeface="Arial Narrow" pitchFamily="34" charset="0"/>
            </a:endParaRPr>
          </a:p>
        </p:txBody>
      </p:sp>
      <p:cxnSp>
        <p:nvCxnSpPr>
          <p:cNvPr id="26" name="Прямая со стрелкой 25"/>
          <p:cNvCxnSpPr>
            <a:stCxn id="6" idx="2"/>
          </p:cNvCxnSpPr>
          <p:nvPr/>
        </p:nvCxnSpPr>
        <p:spPr>
          <a:xfrm flipH="1">
            <a:off x="2146602" y="1431734"/>
            <a:ext cx="2738600" cy="773130"/>
          </a:xfrm>
          <a:prstGeom prst="straightConnector1">
            <a:avLst/>
          </a:prstGeom>
          <a:ln w="44450" cap="rnd" cmpd="sng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6" idx="2"/>
            <a:endCxn id="9" idx="0"/>
          </p:cNvCxnSpPr>
          <p:nvPr/>
        </p:nvCxnSpPr>
        <p:spPr>
          <a:xfrm>
            <a:off x="4885202" y="1431734"/>
            <a:ext cx="31071" cy="773130"/>
          </a:xfrm>
          <a:prstGeom prst="straightConnector1">
            <a:avLst/>
          </a:prstGeom>
          <a:ln w="44450" cap="rnd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6" idx="2"/>
            <a:endCxn id="10" idx="0"/>
          </p:cNvCxnSpPr>
          <p:nvPr/>
        </p:nvCxnSpPr>
        <p:spPr>
          <a:xfrm>
            <a:off x="4885202" y="1431734"/>
            <a:ext cx="2707930" cy="798282"/>
          </a:xfrm>
          <a:prstGeom prst="straightConnector1">
            <a:avLst/>
          </a:prstGeom>
          <a:ln w="44450" cap="rnd" cmpd="sng">
            <a:solidFill>
              <a:srgbClr val="C00000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Соединительная линия уступом 31"/>
          <p:cNvCxnSpPr>
            <a:stCxn id="9" idx="1"/>
            <a:endCxn id="14" idx="1"/>
          </p:cNvCxnSpPr>
          <p:nvPr/>
        </p:nvCxnSpPr>
        <p:spPr>
          <a:xfrm rot="10800000" flipH="1" flipV="1">
            <a:off x="3764144" y="2806080"/>
            <a:ext cx="36123" cy="1415008"/>
          </a:xfrm>
          <a:prstGeom prst="bentConnector3">
            <a:avLst>
              <a:gd name="adj1" fmla="val -632838"/>
            </a:avLst>
          </a:prstGeom>
          <a:ln w="28575" cap="rnd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Соединительная линия уступом 36"/>
          <p:cNvCxnSpPr>
            <a:stCxn id="9" idx="1"/>
            <a:endCxn id="13" idx="1"/>
          </p:cNvCxnSpPr>
          <p:nvPr/>
        </p:nvCxnSpPr>
        <p:spPr>
          <a:xfrm rot="10800000" flipV="1">
            <a:off x="3764145" y="2806080"/>
            <a:ext cx="12700" cy="2977600"/>
          </a:xfrm>
          <a:prstGeom prst="bentConnector3">
            <a:avLst>
              <a:gd name="adj1" fmla="val 1800000"/>
            </a:avLst>
          </a:prstGeom>
          <a:ln w="28575" cap="rnd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Блок-схема: альтернативный процесс 46"/>
          <p:cNvSpPr/>
          <p:nvPr/>
        </p:nvSpPr>
        <p:spPr>
          <a:xfrm>
            <a:off x="1043608" y="5186032"/>
            <a:ext cx="2268133" cy="1051280"/>
          </a:xfrm>
          <a:prstGeom prst="flowChartAlternateProcess">
            <a:avLst/>
          </a:prstGeom>
          <a:solidFill>
            <a:srgbClr val="EBF2FF"/>
          </a:solidFill>
          <a:ln>
            <a:solidFill>
              <a:srgbClr val="0070C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Arial Narrow" pitchFamily="34" charset="0"/>
                <a:cs typeface="Times New Roman" pitchFamily="18" charset="0"/>
              </a:rPr>
              <a:t>Собственность юридических лиц</a:t>
            </a:r>
            <a:endParaRPr lang="ru-RU" b="1" dirty="0">
              <a:solidFill>
                <a:srgbClr val="7030A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8" name="Блок-схема: альтернативный процесс 47"/>
          <p:cNvSpPr/>
          <p:nvPr/>
        </p:nvSpPr>
        <p:spPr>
          <a:xfrm>
            <a:off x="1043607" y="3717032"/>
            <a:ext cx="2268133" cy="1009699"/>
          </a:xfrm>
          <a:prstGeom prst="flowChartAlternateProcess">
            <a:avLst/>
          </a:prstGeom>
          <a:solidFill>
            <a:srgbClr val="EBF2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Arial Narrow" pitchFamily="34" charset="0"/>
                <a:cs typeface="Times New Roman" pitchFamily="18" charset="0"/>
              </a:rPr>
              <a:t>Собственность граждан</a:t>
            </a:r>
            <a:endParaRPr lang="ru-RU" b="1" dirty="0">
              <a:solidFill>
                <a:srgbClr val="7030A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9" name="Блок-схема: альтернативный процесс 48"/>
          <p:cNvSpPr/>
          <p:nvPr/>
        </p:nvSpPr>
        <p:spPr>
          <a:xfrm>
            <a:off x="6482995" y="3717032"/>
            <a:ext cx="2085028" cy="1238556"/>
          </a:xfrm>
          <a:prstGeom prst="flowChartAlternateProcess">
            <a:avLst/>
          </a:prstGeom>
          <a:gradFill>
            <a:gsLst>
              <a:gs pos="0">
                <a:schemeClr val="accent2">
                  <a:tint val="50000"/>
                  <a:satMod val="300000"/>
                </a:schemeClr>
              </a:gs>
              <a:gs pos="1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spc="-10" dirty="0" smtClean="0">
                <a:solidFill>
                  <a:srgbClr val="7030A0"/>
                </a:solidFill>
                <a:latin typeface="Arial Narrow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Собственность муни­ципальных образований</a:t>
            </a:r>
            <a:endParaRPr lang="ru-RU" b="1" dirty="0">
              <a:solidFill>
                <a:srgbClr val="7030A0"/>
              </a:solidFill>
              <a:latin typeface="Arial Narrow" pitchFamily="34" charset="0"/>
            </a:endParaRPr>
          </a:p>
        </p:txBody>
      </p:sp>
      <p:cxnSp>
        <p:nvCxnSpPr>
          <p:cNvPr id="50" name="Соединительная линия уступом 49"/>
          <p:cNvCxnSpPr/>
          <p:nvPr/>
        </p:nvCxnSpPr>
        <p:spPr>
          <a:xfrm rot="10800000" flipH="1" flipV="1">
            <a:off x="6440885" y="2913686"/>
            <a:ext cx="36123" cy="1487016"/>
          </a:xfrm>
          <a:prstGeom prst="bentConnector3">
            <a:avLst>
              <a:gd name="adj1" fmla="val -632838"/>
            </a:avLst>
          </a:prstGeom>
          <a:ln w="28575" cap="rnd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Соединительная линия уступом 50"/>
          <p:cNvCxnSpPr/>
          <p:nvPr/>
        </p:nvCxnSpPr>
        <p:spPr>
          <a:xfrm rot="10800000" flipV="1">
            <a:off x="1005505" y="2801323"/>
            <a:ext cx="12700" cy="2812000"/>
          </a:xfrm>
          <a:prstGeom prst="bentConnector3">
            <a:avLst>
              <a:gd name="adj1" fmla="val 1800000"/>
            </a:avLst>
          </a:prstGeom>
          <a:ln w="28575" cap="rnd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Соединительная линия уступом 51"/>
          <p:cNvCxnSpPr/>
          <p:nvPr/>
        </p:nvCxnSpPr>
        <p:spPr>
          <a:xfrm rot="10800000" flipH="1" flipV="1">
            <a:off x="1038309" y="2807667"/>
            <a:ext cx="36123" cy="1487016"/>
          </a:xfrm>
          <a:prstGeom prst="bentConnector3">
            <a:avLst>
              <a:gd name="adj1" fmla="val -632838"/>
            </a:avLst>
          </a:prstGeom>
          <a:ln w="28575" cap="rnd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30097-3D95-4E05-B50C-3425F743492C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439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15616" y="1340769"/>
            <a:ext cx="7175351" cy="1008112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400" dirty="0">
                <a:latin typeface="Tahoma" panose="020B0604030504040204" pitchFamily="34" charset="0"/>
                <a:cs typeface="Tahoma" panose="020B0604030504040204" pitchFamily="34" charset="0"/>
              </a:rPr>
              <a:t>Структура жилищного фонда Белгородской области на 1 января 2019 г. </a:t>
            </a:r>
            <a:r>
              <a:rPr lang="ru-RU" dirty="0">
                <a:latin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dirty="0">
                <a:latin typeface="Tahoma" panose="020B0604030504040204" pitchFamily="34" charset="0"/>
                <a:cs typeface="Tahoma" panose="020B0604030504040204" pitchFamily="34" charset="0"/>
              </a:rPr>
            </a:br>
            <a:endParaRPr lang="ru-RU" dirty="0"/>
          </a:p>
        </p:txBody>
      </p:sp>
      <p:pic>
        <p:nvPicPr>
          <p:cNvPr id="4" name="Picture 2" descr="shapk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0" y="904875"/>
            <a:ext cx="9144000" cy="260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ru-RU" sz="1000" b="1" dirty="0">
                <a:solidFill>
                  <a:schemeClr val="tx1"/>
                </a:solidFill>
              </a:rPr>
              <a:t>  </a:t>
            </a:r>
            <a:r>
              <a:rPr lang="ru-RU" sz="11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ТЕРРИТОРИАЛЬНЫЙ ОРГАН ФЕДЕРАЛЬНОЙ СЛУЖБЫ ГОСУДАРСТВЕННОЙ СТАТИСТИКИ ПО БЕЛГОРОДСКОЙ ОБЛАСТИ</a:t>
            </a:r>
            <a:endParaRPr lang="ru-RU" sz="18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15682708"/>
              </p:ext>
            </p:extLst>
          </p:nvPr>
        </p:nvGraphicFramePr>
        <p:xfrm>
          <a:off x="755577" y="2348880"/>
          <a:ext cx="784887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55971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процесс 2"/>
          <p:cNvSpPr/>
          <p:nvPr/>
        </p:nvSpPr>
        <p:spPr>
          <a:xfrm>
            <a:off x="-18741" y="0"/>
            <a:ext cx="9144000" cy="548680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 Narrow" pitchFamily="34" charset="0"/>
              </a:rPr>
              <a:t>Определение жилых домов блокированной застройки </a:t>
            </a:r>
            <a:endParaRPr lang="ru-RU" sz="16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196752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400" b="1" dirty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Жилые дома блокированной застройки</a:t>
            </a:r>
            <a:r>
              <a:rPr lang="ru-RU" sz="1400" dirty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400" dirty="0">
                <a:latin typeface="Bookman Old Style" pitchFamily="18" charset="0"/>
              </a:rPr>
              <a:t>- жилые дома с количеством этажей не более чем три, состоящие из нескольких блоков, количество которых не превышает десять и каждый из которых предназначен для проживания одной семьи, имеет общую стену (общие стены) без проемов с соседним блоком или соседними блоками, расположен на отдельном земельном участке и имеет выход на территорию общего пользования (пункт 2 части 2 статьи 49 Градостроительного кодекса Российской Федерации). </a:t>
            </a:r>
            <a:endParaRPr lang="ru-RU" sz="1400" dirty="0" smtClean="0">
              <a:latin typeface="Bookman Old Style" pitchFamily="18" charset="0"/>
            </a:endParaRPr>
          </a:p>
          <a:p>
            <a:pPr indent="457200" algn="just"/>
            <a:endParaRPr lang="ru-RU" sz="1400" dirty="0" smtClean="0">
              <a:latin typeface="Bookman Old Style" pitchFamily="18" charset="0"/>
            </a:endParaRPr>
          </a:p>
          <a:p>
            <a:pPr indent="457200" algn="just"/>
            <a:r>
              <a:rPr lang="ru-RU" sz="1400" b="1" dirty="0" smtClean="0">
                <a:solidFill>
                  <a:srgbClr val="0070C0"/>
                </a:solidFill>
                <a:latin typeface="Bookman Old Style" pitchFamily="18" charset="0"/>
              </a:rPr>
              <a:t>Жилые </a:t>
            </a:r>
            <a:r>
              <a:rPr lang="ru-RU" sz="1400" b="1" dirty="0">
                <a:solidFill>
                  <a:srgbClr val="0070C0"/>
                </a:solidFill>
                <a:latin typeface="Bookman Old Style" pitchFamily="18" charset="0"/>
              </a:rPr>
              <a:t>дома блокированной застройки отражаются в форме как жилые дома </a:t>
            </a:r>
            <a:r>
              <a:rPr lang="ru-RU" sz="1400" dirty="0">
                <a:latin typeface="Bookman Old Style" pitchFamily="18" charset="0"/>
              </a:rPr>
              <a:t>(индивидуально-определённые здания), если помещения в них, относящиеся к разным квартирам, не располагаются друг над другом, и общими являются только стены между соседними блоками. В соответствии со «СП 55.13330.2016. Свод правил. Дома жилые одноквартирные. СНиП 31-02-2001» к блоку жилому автономному относится - жилой блок, имеющий самостоятельные инженерные системы и индивидуальные подключения к внешним сетям, не имеющий общих с соседними жилыми блоками чердаков, подполий, шахт коммуникаций, вспомогательных помещений, наружных входов, а также помещений, расположенных над или под другими жилыми блоками</a:t>
            </a:r>
            <a:r>
              <a:rPr lang="ru-RU" sz="1400" dirty="0" smtClean="0">
                <a:latin typeface="Bookman Old Style" pitchFamily="18" charset="0"/>
              </a:rPr>
              <a:t>.</a:t>
            </a:r>
          </a:p>
          <a:p>
            <a:pPr indent="457200" algn="just"/>
            <a:endParaRPr lang="ru-RU" sz="1400" dirty="0" smtClean="0">
              <a:latin typeface="Bookman Old Style" pitchFamily="18" charset="0"/>
            </a:endParaRPr>
          </a:p>
          <a:p>
            <a:pPr indent="457200" algn="just"/>
            <a:r>
              <a:rPr lang="ru-RU" sz="1400" b="1" dirty="0">
                <a:solidFill>
                  <a:srgbClr val="FF0000"/>
                </a:solidFill>
                <a:latin typeface="Bookman Old Style" pitchFamily="18" charset="0"/>
              </a:rPr>
              <a:t>Жилые дома блокированной застройки отражаются в форме как многоквартирные жилые дома</a:t>
            </a:r>
            <a:r>
              <a:rPr lang="ru-RU" sz="1400" dirty="0">
                <a:latin typeface="Bookman Old Style" pitchFamily="18" charset="0"/>
              </a:rPr>
              <a:t>, если  помещения в них, относящиеся к разным квартирам, располагаются над помещениями другой квартиры, или когда автономные жилые блоки имеют общие выходы, чердаки, подполья, шахты коммуникации, инженерные системы.</a:t>
            </a:r>
          </a:p>
        </p:txBody>
      </p:sp>
    </p:spTree>
    <p:extLst>
      <p:ext uri="{BB962C8B-B14F-4D97-AF65-F5344CB8AC3E}">
        <p14:creationId xmlns="" xmlns:p14="http://schemas.microsoft.com/office/powerpoint/2010/main" val="300145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shapk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0" y="904875"/>
            <a:ext cx="9144000" cy="260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ru-RU" sz="1000" b="1" dirty="0">
                <a:solidFill>
                  <a:schemeClr val="tx1"/>
                </a:solidFill>
              </a:rPr>
              <a:t>  </a:t>
            </a:r>
            <a:r>
              <a:rPr lang="ru-RU" sz="11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ТЕРРИТОРИАЛЬНЫЙ ОРГАН ФЕДЕРАЛЬНОЙ СЛУЖБЫ ГОСУДАРСТВЕННОЙ СТАТИСТИКИ ПО БЕЛГОРОДСКОЙ ОБЛАСТИ</a:t>
            </a:r>
            <a:endParaRPr lang="ru-RU" sz="18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68973" y="1267725"/>
            <a:ext cx="8352928" cy="427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Жилищный фонд Белгородской области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7929117"/>
              </p:ext>
            </p:extLst>
          </p:nvPr>
        </p:nvGraphicFramePr>
        <p:xfrm>
          <a:off x="539551" y="1916832"/>
          <a:ext cx="8208913" cy="45671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64697"/>
                <a:gridCol w="1008112"/>
                <a:gridCol w="936104"/>
              </a:tblGrid>
              <a:tr h="3808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Наименование показателя</a:t>
                      </a:r>
                    </a:p>
                  </a:txBody>
                  <a:tcPr marL="46252" marR="462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2017 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год</a:t>
                      </a:r>
                    </a:p>
                  </a:txBody>
                  <a:tcPr marL="46252" marR="462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2018 год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65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Общая площадь жилых помещений, </a:t>
                      </a:r>
                      <a:r>
                        <a:rPr lang="ru-RU" sz="1500" b="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тыс.кв.м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47380,8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48547,4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65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Число многоквартирных жилых домов, единиц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17628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8846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65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    из них домов блокированной застройки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12392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3561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0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Число многоквартирных жилых домов без домов блокированной застройки, единиц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5236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5285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0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Число жилых домов (индивидуально-определенных зданий), единиц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356948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385903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65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    из них домов блокированной застройки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33111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0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Число жилых квартир в многоквартирных жилых домах, единиц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388415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371072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65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Число жилых квартир всего, единиц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745363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756975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0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Число жилых квартир на 1000 человек населения, единиц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480,9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489,2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0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Общая площадь жилых помещений, приходящаяся в среднем на одного жителя, кв.м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30,6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31,4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27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Удельный вес общей площади жилых помещений, оборудованной одновременно водопроводом, водоотведением, отоплением, горячим водоснабжением, газом или напольными электроплитами, %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76,7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77,6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/>
                        <a:cs typeface="Tahoma" panose="020B0604030504040204" pitchFamily="34" charset="0"/>
                      </a:endParaRPr>
                    </a:p>
                  </a:txBody>
                  <a:tcPr marL="46252" marR="46252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5471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hapk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0" y="908720"/>
            <a:ext cx="9144000" cy="260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ru-RU" sz="1000" b="1" dirty="0">
                <a:solidFill>
                  <a:schemeClr val="tx1"/>
                </a:solidFill>
              </a:rPr>
              <a:t>  </a:t>
            </a:r>
            <a:r>
              <a:rPr lang="ru-RU" sz="11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ТЕРРИТОРИАЛЬНЫЙ ОРГАН ФЕДЕРАЛЬНОЙ СЛУЖБЫ ГОСУДАРСТВЕННОЙ СТАТИСТИКИ ПО БЕЛГОРОДСКОЙ ОБЛАСТИ</a:t>
            </a:r>
            <a:endParaRPr lang="ru-RU" sz="18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115616" y="1556792"/>
            <a:ext cx="720079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Площадь жилищного фонда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в среднем на 1 жителя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по муниципальным образованиям</a:t>
            </a:r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imes New Roman" pitchFamily="18" charset="0"/>
                <a:cs typeface="Tahoma" panose="020B0604030504040204" pitchFamily="34" charset="0"/>
              </a:rPr>
              <a:t> </a:t>
            </a:r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imes New Roman" pitchFamily="18" charset="0"/>
                <a:cs typeface="Tahoma" panose="020B0604030504040204" pitchFamily="34" charset="0"/>
              </a:rPr>
              <a:t> на 1 января 2019 года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ahoma" panose="020B0604030504040204" pitchFamily="34" charset="0"/>
              <a:ea typeface="Times New Roman" pitchFamily="18" charset="0"/>
              <a:cs typeface="Tahom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85149671"/>
              </p:ext>
            </p:extLst>
          </p:nvPr>
        </p:nvGraphicFramePr>
        <p:xfrm>
          <a:off x="323528" y="2492896"/>
          <a:ext cx="8496944" cy="38787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0"/>
                <a:gridCol w="2376264"/>
                <a:gridCol w="2160240"/>
              </a:tblGrid>
              <a:tr h="11528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Общая площадь жилых </a:t>
                      </a:r>
                      <a:r>
                        <a:rPr lang="ru-RU" sz="1600" dirty="0" smtClean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помещений,</a:t>
                      </a: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тыс</a:t>
                      </a:r>
                      <a:r>
                        <a:rPr lang="ru-RU" sz="1600" dirty="0" smtClean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. кв</a:t>
                      </a: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. м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Общая площадь жилых помещений в среднем на 1 жителя,</a:t>
                      </a:r>
                      <a:br>
                        <a:rPr lang="ru-RU" sz="1600" dirty="0" smtClean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1600" dirty="0" smtClean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кв. м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6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Всего по области</a:t>
                      </a:r>
                      <a:endParaRPr lang="ru-RU" sz="1600" b="1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48547,4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31,4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6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г. Белгород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9862,7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25,1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06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Алексеевский район и г. Алексеевка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1866,9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30,7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6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Белгородский район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7249,3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58,3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6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Борисовский район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780,9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31,0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6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г. Валуйки и </a:t>
                      </a:r>
                      <a:r>
                        <a:rPr lang="ru-RU" sz="1600" dirty="0" err="1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Валуйский</a:t>
                      </a: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район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1918,3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29,2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6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Вейделевский район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684,1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36,2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6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Волоконовский район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832,0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28,0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6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Грайворонский район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789,0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26,7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6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Губкинский городской округ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3055,6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26,1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6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Ивнянский район</a:t>
                      </a:r>
                      <a:endParaRPr lang="ru-RU" sz="160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682,1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ahoma" panose="020B0604030504040204" pitchFamily="34" charset="0"/>
                          <a:ea typeface="Times New Roman"/>
                          <a:cs typeface="Tahoma" panose="020B0604030504040204" pitchFamily="34" charset="0"/>
                        </a:rPr>
                        <a:t>31,9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imes New Roman"/>
                        <a:cs typeface="Tahoma" panose="020B0604030504040204" pitchFamily="34" charset="0"/>
                      </a:endParaRPr>
                    </a:p>
                  </a:txBody>
                  <a:tcPr marL="44936" marR="44936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4391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6836</TotalTime>
  <Words>1158</Words>
  <Application>Microsoft Office PowerPoint</Application>
  <PresentationFormat>Экран (4:3)</PresentationFormat>
  <Paragraphs>313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Воздушный поток</vt:lpstr>
      <vt:lpstr>Уравнение</vt:lpstr>
      <vt:lpstr>Об итогах разработки  форм федерального статистического наблюдения №1-жилфонд, №4-жилфонд за 2018 год</vt:lpstr>
      <vt:lpstr>Слайд 2</vt:lpstr>
      <vt:lpstr>Слайд 3</vt:lpstr>
      <vt:lpstr>Слайд 4</vt:lpstr>
      <vt:lpstr>Слайд 5</vt:lpstr>
      <vt:lpstr>Структура жилищного фонда Белгородской области на 1 января 2019 г. 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Rosstat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официальной статистической информации  о жилищном фонде  и предоставлении гражданам жилых помещений</dc:title>
  <dc:creator>ЛАРИСА</dc:creator>
  <cp:lastModifiedBy>506</cp:lastModifiedBy>
  <cp:revision>258</cp:revision>
  <cp:lastPrinted>2018-09-19T09:14:45Z</cp:lastPrinted>
  <dcterms:modified xsi:type="dcterms:W3CDTF">2019-10-21T13:52:05Z</dcterms:modified>
</cp:coreProperties>
</file>